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3"/>
  </p:notesMasterIdLst>
  <p:sldIdLst>
    <p:sldId id="293" r:id="rId3"/>
    <p:sldId id="348" r:id="rId4"/>
    <p:sldId id="311" r:id="rId5"/>
    <p:sldId id="341" r:id="rId6"/>
    <p:sldId id="345" r:id="rId7"/>
    <p:sldId id="349" r:id="rId8"/>
    <p:sldId id="352" r:id="rId9"/>
    <p:sldId id="351" r:id="rId10"/>
    <p:sldId id="350" r:id="rId11"/>
    <p:sldId id="353" r:id="rId12"/>
    <p:sldId id="354" r:id="rId13"/>
    <p:sldId id="355" r:id="rId14"/>
    <p:sldId id="356" r:id="rId15"/>
    <p:sldId id="357" r:id="rId16"/>
    <p:sldId id="365" r:id="rId17"/>
    <p:sldId id="322" r:id="rId18"/>
    <p:sldId id="266" r:id="rId19"/>
    <p:sldId id="323" r:id="rId20"/>
    <p:sldId id="324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58" r:id="rId31"/>
    <p:sldId id="360" r:id="rId32"/>
    <p:sldId id="359" r:id="rId33"/>
    <p:sldId id="361" r:id="rId34"/>
    <p:sldId id="362" r:id="rId35"/>
    <p:sldId id="363" r:id="rId36"/>
    <p:sldId id="36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83" r:id="rId46"/>
    <p:sldId id="384" r:id="rId47"/>
    <p:sldId id="385" r:id="rId48"/>
    <p:sldId id="386" r:id="rId49"/>
    <p:sldId id="387" r:id="rId50"/>
    <p:sldId id="388" r:id="rId51"/>
    <p:sldId id="38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C8E1A94-F515-40DC-B96E-C1004262567D}">
          <p14:sldIdLst>
            <p14:sldId id="293"/>
            <p14:sldId id="348"/>
            <p14:sldId id="311"/>
            <p14:sldId id="341"/>
            <p14:sldId id="345"/>
            <p14:sldId id="349"/>
            <p14:sldId id="352"/>
            <p14:sldId id="351"/>
            <p14:sldId id="350"/>
            <p14:sldId id="353"/>
          </p14:sldIdLst>
        </p14:section>
        <p14:section name="Examples" id="{6B9AA250-8B6D-4FC3-8605-F8B92FCA96C6}">
          <p14:sldIdLst>
            <p14:sldId id="354"/>
            <p14:sldId id="355"/>
            <p14:sldId id="356"/>
            <p14:sldId id="357"/>
          </p14:sldIdLst>
        </p14:section>
        <p14:section name="Interior point" id="{EA4238C3-36C1-4ED4-B88A-5E8CE856BBBC}">
          <p14:sldIdLst>
            <p14:sldId id="365"/>
            <p14:sldId id="322"/>
            <p14:sldId id="266"/>
            <p14:sldId id="323"/>
            <p14:sldId id="324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</p14:sldIdLst>
        </p14:section>
        <p14:section name="MILP" id="{93D58BC3-FF6A-4DB3-A3E8-44D207213D9D}">
          <p14:sldIdLst>
            <p14:sldId id="358"/>
            <p14:sldId id="360"/>
            <p14:sldId id="359"/>
            <p14:sldId id="361"/>
            <p14:sldId id="362"/>
            <p14:sldId id="363"/>
            <p14:sldId id="364"/>
          </p14:sldIdLst>
        </p14:section>
        <p14:section name="Modeling" id="{2E1FA6CD-7B6D-403D-BE38-1D3BF7DF488E}">
          <p14:sldIdLst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</p14:sldIdLst>
        </p14:section>
        <p14:section name="Four possibilities for LP" id="{94D1550C-9FDF-4F5D-A7E2-A8C6CD8B25CF}">
          <p14:sldIdLst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Conclusion" id="{0312AE06-C19C-4151-9D77-3366B779F6FD}">
          <p14:sldIdLst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874" y="15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62BE3-D032-4F3D-9474-CF4D0321DC84}" type="datetimeFigureOut">
              <a:rPr lang="en-US" smtClean="0"/>
              <a:t>10-Apr-24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5C752-904B-4F93-87D5-4D9E59CF5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37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24071-12F8-4663-A981-81554005997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4905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5C752-904B-4F93-87D5-4D9E59CF5D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33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duality holds in possibilities 1, 2, and 3. It does not hold for Possibility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5C752-904B-4F93-87D5-4D9E59CF5D6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25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D8EC8D-EBCC-4AEC-9202-EAD8A5AD676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1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5C752-904B-4F93-87D5-4D9E59CF5D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44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active inequality constraints means that it holds as an equality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5C752-904B-4F93-87D5-4D9E59CF5D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53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24071-12F8-4663-A981-815540059972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625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24071-12F8-4663-A981-815540059972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338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24071-12F8-4663-A981-815540059972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196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Variables computed as solution to the linear system are in blue</a:t>
                </a:r>
              </a:p>
              <a:p>
                <a:r>
                  <a:rPr lang="en-US" b="0" dirty="0"/>
                  <a:t>X=</a:t>
                </a:r>
                <a:r>
                  <a:rPr lang="en-US" b="0" dirty="0" err="1"/>
                  <a:t>diag</a:t>
                </a:r>
                <a:r>
                  <a:rPr lang="en-US" b="0" dirty="0"/>
                  <a:t>(x) means X is a diagonal matrix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 on the diagonal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Variables computed as solution to the linear system are in blue</a:t>
                </a:r>
              </a:p>
              <a:p>
                <a:r>
                  <a:rPr lang="en-US" b="0" dirty="0"/>
                  <a:t>X=</a:t>
                </a:r>
                <a:r>
                  <a:rPr lang="en-US" b="0" dirty="0" err="1"/>
                  <a:t>diag</a:t>
                </a:r>
                <a:r>
                  <a:rPr lang="en-US" b="0" dirty="0"/>
                  <a:t>(x) means X is a diagonal matrix with </a:t>
                </a:r>
                <a:r>
                  <a:rPr lang="en-US" b="0" i="0">
                    <a:latin typeface="Cambria Math" panose="02040503050406030204" pitchFamily="18" charset="0"/>
                  </a:rPr>
                  <a:t>𝑥</a:t>
                </a:r>
                <a:r>
                  <a:rPr lang="en-US" b="0" dirty="0"/>
                  <a:t> on the diagonal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5C752-904B-4F93-87D5-4D9E59CF5D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51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Non-basic variables are variables that are set to zero (several nonzero values in that column)</a:t>
            </a:r>
          </a:p>
          <a:p>
            <a:r>
              <a:rPr lang="en-US" dirty="0"/>
              <a:t>Basic variables have a column with a single 1 and several zeros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5C752-904B-4F93-87D5-4D9E59CF5D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2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997A-1541-4644-B1A1-F540428B3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B56E5E-111B-4A63-A211-FC8615D12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B6CE5-4BD5-402A-8EE2-6BC3989D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10-Apr-24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6838A-AC5B-4858-A8E1-F68628476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2D0F3-60DC-4D9C-B38A-A09F0A3D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9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454F-53C8-43CD-84A7-6D442BA6F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8392B-E07E-4974-BDE6-74B7A9C2C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1CF9A-5630-4918-87EA-419F72C79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10-Apr-24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23B13-BE16-4E0B-8956-41A0D83E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4E41A-07BD-4EF5-B1D8-0D700896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758AE6-26C6-4E18-BEA6-6372EBF45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E9137-A271-4E68-943F-A80AE3DE6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A0216-D86D-4AD9-8EB3-F77F64F3C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10-Apr-24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18EF2-758B-4CD1-9E14-516839145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D602E-B293-4634-898A-DC92FA31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66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9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38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35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71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10-Apr-24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96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10-Apr-24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439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10-Apr-24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0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88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3247-1848-4605-9983-D4524DEF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9EE88-BD80-46E7-8425-6021EC35C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85746-E866-4B02-A0A4-2462BC31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10-Apr-24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7DE40-17BC-4189-B705-254020397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24575-AB33-4DA2-B2FE-724DCE62A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70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197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69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4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41A2-9A0F-4C03-BCBD-1E252EA7A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70095-A0BD-4B40-B8E7-733083864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F626C-152A-4495-AEFF-F2A2C45CC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10-Apr-24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D8487-FE03-4931-A083-3D4165456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972D4-47A1-4114-A529-4D8F1DCE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36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CBF8-E407-4183-8D14-CB03E849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AD428-A1F5-4033-B30D-8698D56D3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B4A2E-E944-45DA-8F41-24B8C26A5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D1017-470A-4AAE-BD4B-7399ED278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10-Apr-24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42703-3373-4CE8-9EF4-A2209700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F6177-1F38-403E-8D74-21F3D4D1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2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1C48-0604-498B-A007-3C1C93B20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90DA0-C919-4AA8-8B2F-17B3B313B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5E7FA-30E8-4811-BE81-5440816D6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B0E4D1-E3E2-4E0C-A24E-49BE9E636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5DB40D-C8C3-4F63-B268-AA761363B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0C6499-0146-4508-B21B-9EDF4FE2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10-Apr-24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A73BC7-97F4-465C-BCDA-0430BD6C3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CEFCF-D573-47C0-83A3-1B64031A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52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CD6DB-49A8-4E09-A31C-1B27C1C3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62CF3-A315-4E2F-9667-BBB7D82CC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10-Apr-24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B9BF89-8B30-40C2-A9D1-8D6F5971A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A15F1-7751-49ED-8A5E-942BDAD2F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A1699C-6118-4FEA-B351-BE4F0F64C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10-Apr-24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257F7-606F-45FD-83BF-3E868FE1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15B12-175D-4693-B7DF-4B75D67E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3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39D6A-B183-4B6F-AA06-B396A829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2873B-ABCD-4223-8B0B-F666465F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D2EAD-8F32-44C4-B10E-AC8A3DE75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1F3A7-0874-40E1-9DAD-A8912359E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10-Apr-24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AD4CF-6ED8-4A50-A07B-E55A2B68B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10B69-8B2D-46F5-82F9-D9CDC8CEC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BA677-FACE-4822-B2D4-999796E94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9B4EF-2964-44C9-900A-C7F50F15C5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A5D4A-379D-476E-8E3A-8819F4B69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1F064-D275-4D61-BF63-A776EE32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10-Apr-24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85DF4-B55F-41E0-ACB9-0A8BD072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40ACA-1C7E-48EE-A185-3C3D2F26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7680E8-12FF-4866-A20F-C05D1AC9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BDB12-8E24-4DF3-B508-3CE8AB1A9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8EEDC-253F-482D-82F9-28A5793C8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D28A-183C-4791-B06F-7C4F21900CA9}" type="datetimeFigureOut">
              <a:rPr lang="en-US" smtClean="0"/>
              <a:t>10-Apr-24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C72E4-ACC9-4540-A4FD-17A8ED31F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50208-FE15-4820-9F00-37167990F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11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17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hyperlink" Target="https://www.syilx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athworks.com/help/optim/ug/optimization-toolbox-tutorial.html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umentation.aimms.com/_downloads/AIMMS_modeling.pd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Normdist_regression.png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eb.tecnico.ulisboa.pt/mcasquilho/compute/_linpro/TaylorB_module_c.pdf" TargetMode="External"/><Relationship Id="rId7" Type="http://schemas.openxmlformats.org/officeDocument/2006/relationships/hyperlink" Target="https://www.math.ucla.edu/~tom/LP.pdf" TargetMode="External"/><Relationship Id="rId2" Type="http://schemas.openxmlformats.org/officeDocument/2006/relationships/hyperlink" Target="https://documentation.aimms.com/_downloads/AIMMS_modeling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os-server.org/neos/" TargetMode="External"/><Relationship Id="rId5" Type="http://schemas.openxmlformats.org/officeDocument/2006/relationships/hyperlink" Target="https://ampl.com/try-ampl/try-ampl-online/" TargetMode="External"/><Relationship Id="rId4" Type="http://schemas.openxmlformats.org/officeDocument/2006/relationships/hyperlink" Target="https://ampl.com/resources/the-ampl-book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online-optimizer.appspot.com/?model=builtin:default.mo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s://online-optimizer.appspot.com/?model=builtin:default.mo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585 Optimization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Instructor: Yves Lucet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04976" y="4248151"/>
                <a:ext cx="916603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≤0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=0;</m:t>
                          </m:r>
                          <m:r>
                            <a:rPr lang="en-CA" sz="4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sz="4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976" y="4248151"/>
                <a:ext cx="9166035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5519F1F-8CA3-4F32-8823-E831B310398C}"/>
              </a:ext>
            </a:extLst>
          </p:cNvPr>
          <p:cNvGrpSpPr/>
          <p:nvPr/>
        </p:nvGrpSpPr>
        <p:grpSpPr>
          <a:xfrm>
            <a:off x="8972550" y="0"/>
            <a:ext cx="3219450" cy="2682389"/>
            <a:chOff x="8972550" y="0"/>
            <a:chExt cx="3219450" cy="268238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D84C40A-E60A-4684-88DB-13B95AF4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72550" y="0"/>
              <a:ext cx="3219450" cy="241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1456BA-8EC6-4C45-824C-04B6D0592E64}"/>
                </a:ext>
              </a:extLst>
            </p:cNvPr>
            <p:cNvSpPr txBox="1"/>
            <p:nvPr/>
          </p:nvSpPr>
          <p:spPr>
            <a:xfrm>
              <a:off x="9420225" y="2343835"/>
              <a:ext cx="2324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" dirty="0"/>
                <a:t>Picture generated on MATLAB using</a:t>
              </a:r>
            </a:p>
            <a:p>
              <a:r>
                <a:rPr lang="en-US" sz="400" dirty="0"/>
                <a:t>f = @(x,y) x.*exp(-x.^2-y.^2)+(x.^2+y.^2)/20;</a:t>
              </a:r>
            </a:p>
            <a:p>
              <a:r>
                <a:rPr lang="en-US" sz="400" dirty="0" err="1"/>
                <a:t>fsurf</a:t>
              </a:r>
              <a:r>
                <a:rPr lang="en-US" sz="400" dirty="0"/>
                <a:t>(f,[-2,2],'</a:t>
              </a:r>
              <a:r>
                <a:rPr lang="en-US" sz="400" dirty="0" err="1"/>
                <a:t>ShowContours</a:t>
              </a:r>
              <a:r>
                <a:rPr lang="en-US" sz="400" dirty="0"/>
                <a:t>','on’)</a:t>
              </a:r>
            </a:p>
            <a:p>
              <a:r>
                <a:rPr lang="en-US" sz="400" dirty="0"/>
                <a:t>Code example from </a:t>
              </a:r>
              <a:r>
                <a:rPr lang="en-US" sz="400" dirty="0">
                  <a:hlinkClick r:id="rId6"/>
                </a:rPr>
                <a:t>https://www.mathworks.com/help/optim/ug/optimization-toolbox-tutorial.html</a:t>
              </a:r>
              <a:r>
                <a:rPr lang="en-US" sz="400" dirty="0"/>
                <a:t>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30F3288-6CA2-46B5-92DE-86DF2585C24F}"/>
              </a:ext>
            </a:extLst>
          </p:cNvPr>
          <p:cNvSpPr txBox="1"/>
          <p:nvPr/>
        </p:nvSpPr>
        <p:spPr>
          <a:xfrm>
            <a:off x="219075" y="6196310"/>
            <a:ext cx="982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respectfully acknowledge the </a:t>
            </a:r>
            <a:r>
              <a:rPr lang="en-US" dirty="0">
                <a:hlinkClick r:id="rId7"/>
              </a:rPr>
              <a:t>Syilx Okanagan Nation </a:t>
            </a:r>
            <a:r>
              <a:rPr lang="en-US" dirty="0"/>
              <a:t>and their peoples, in whose traditional, ancestral, unceded territory UBC Okanagan is situated.</a:t>
            </a:r>
          </a:p>
        </p:txBody>
      </p:sp>
      <p:pic>
        <p:nvPicPr>
          <p:cNvPr id="9218" name="Picture 2" descr="Okanagan Nation Alliance">
            <a:hlinkClick r:id="rId7"/>
            <a:extLst>
              <a:ext uri="{FF2B5EF4-FFF2-40B4-BE49-F238E27FC236}">
                <a16:creationId xmlns:a16="http://schemas.microsoft.com/office/drawing/2014/main" id="{6CD2C679-F6A3-4BDF-A666-C45459F5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025" y="5943600"/>
            <a:ext cx="20002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32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FB030-18B4-48A5-9DD8-82F757D3B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63"/>
          <a:stretch/>
        </p:blipFill>
        <p:spPr>
          <a:xfrm>
            <a:off x="0" y="0"/>
            <a:ext cx="5219700" cy="3980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A7615-7BC1-4570-AF48-46C5BEF4D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69"/>
          <a:stretch/>
        </p:blipFill>
        <p:spPr>
          <a:xfrm>
            <a:off x="5501562" y="0"/>
            <a:ext cx="5219700" cy="44826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911BE0-7B1E-40A1-B23E-A3F247C601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562"/>
          <a:stretch/>
        </p:blipFill>
        <p:spPr>
          <a:xfrm>
            <a:off x="0" y="4814596"/>
            <a:ext cx="6496050" cy="19093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D70C58-0DBB-4E18-9C40-276C7B293B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44" t="27469" r="1930" b="37978"/>
          <a:stretch/>
        </p:blipFill>
        <p:spPr>
          <a:xfrm>
            <a:off x="6960637" y="4963885"/>
            <a:ext cx="4945224" cy="181013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100AC2E-F271-45B2-BC74-FFB971E718BC}"/>
              </a:ext>
            </a:extLst>
          </p:cNvPr>
          <p:cNvSpPr/>
          <p:nvPr/>
        </p:nvSpPr>
        <p:spPr>
          <a:xfrm>
            <a:off x="8668139" y="2174033"/>
            <a:ext cx="466530" cy="46653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7C7737-0A4C-4102-A26D-96548BC8C5ED}"/>
              </a:ext>
            </a:extLst>
          </p:cNvPr>
          <p:cNvSpPr/>
          <p:nvPr/>
        </p:nvSpPr>
        <p:spPr>
          <a:xfrm>
            <a:off x="2718319" y="5480179"/>
            <a:ext cx="466530" cy="111656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0CDDC6-80B2-419C-B1D1-C28C503FF7F3}"/>
              </a:ext>
            </a:extLst>
          </p:cNvPr>
          <p:cNvSpPr/>
          <p:nvPr/>
        </p:nvSpPr>
        <p:spPr>
          <a:xfrm>
            <a:off x="10313436" y="5396204"/>
            <a:ext cx="1097903" cy="103258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69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0087-9523-4904-8CD2-CDCDFA6A5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08FE4-DBCC-4633-97A0-A5962115F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57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0F9CB-695A-440D-B195-E5E1C4F8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FBFEA3-D1B4-40AF-8E2D-5C65EB77C7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general, an LP problem is one where we maximize or minimize a </a:t>
                </a:r>
                <a:r>
                  <a:rPr lang="en-US" dirty="0">
                    <a:solidFill>
                      <a:srgbClr val="FF0000"/>
                    </a:solidFill>
                  </a:rPr>
                  <a:t>linear</a:t>
                </a:r>
                <a:r>
                  <a:rPr lang="en-US" dirty="0"/>
                  <a:t> function, subject to finitely many </a:t>
                </a:r>
                <a:r>
                  <a:rPr lang="en-US" dirty="0">
                    <a:solidFill>
                      <a:srgbClr val="FF0000"/>
                    </a:solidFill>
                  </a:rPr>
                  <a:t>linear</a:t>
                </a:r>
                <a:r>
                  <a:rPr lang="en-US" dirty="0"/>
                  <a:t> inequalities and </a:t>
                </a:r>
                <a:r>
                  <a:rPr lang="en-US" dirty="0">
                    <a:solidFill>
                      <a:srgbClr val="FF0000"/>
                    </a:solidFill>
                  </a:rPr>
                  <a:t>linear</a:t>
                </a:r>
                <a:r>
                  <a:rPr lang="en-US" dirty="0"/>
                  <a:t> equalities.</a:t>
                </a:r>
              </a:p>
              <a:p>
                <a:r>
                  <a:rPr lang="en-US" dirty="0"/>
                  <a:t>An LP problem cannot have expressions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because these terms are not linear.</a:t>
                </a:r>
              </a:p>
              <a:p>
                <a:r>
                  <a:rPr lang="en-US" dirty="0"/>
                  <a:t>All linear inequalities must be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/>
                  <a:t> 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&gt;, &lt;</m:t>
                    </m:r>
                  </m:oMath>
                </a14:m>
                <a:r>
                  <a:rPr lang="en-US" dirty="0"/>
                  <a:t>,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Optimization is </a:t>
                </a:r>
                <a:r>
                  <a:rPr lang="en-US" b="1" dirty="0">
                    <a:solidFill>
                      <a:srgbClr val="FF0000"/>
                    </a:solidFill>
                  </a:rPr>
                  <a:t>hugely</a:t>
                </a:r>
                <a:r>
                  <a:rPr lang="en-US" dirty="0"/>
                  <a:t> successful in industry.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FBFEA3-D1B4-40AF-8E2D-5C65EB77C7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1533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DCC4-42F6-4BEB-8F2E-3A6C1964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Transportation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48D3A-E532-4327-AFF2-49E4121653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5295900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A company is producing </a:t>
                </a:r>
                <a:r>
                  <a:rPr lang="en-US" dirty="0" err="1"/>
                  <a:t>AirPod</a:t>
                </a:r>
                <a:r>
                  <a:rPr lang="en-US" dirty="0"/>
                  <a:t> units</a:t>
                </a:r>
              </a:p>
              <a:p>
                <a:r>
                  <a:rPr lang="en-US" dirty="0" err="1"/>
                  <a:t>AirPods</a:t>
                </a:r>
                <a:r>
                  <a:rPr lang="en-US" dirty="0"/>
                  <a:t> are produced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factories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(supply) Factory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produces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units</a:t>
                </a:r>
              </a:p>
              <a:p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stores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(demand)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units</a:t>
                </a:r>
              </a:p>
              <a:p>
                <a:r>
                  <a:rPr lang="en-US" dirty="0"/>
                  <a:t>(cost) shipping 1 unit from factory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dollars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What is the least expensive way to transport the product from the factory to the stores?</a:t>
                </a:r>
              </a:p>
              <a:p>
                <a:pPr marL="0" indent="0">
                  <a:buNone/>
                </a:pPr>
                <a:r>
                  <a:rPr lang="en-US" dirty="0"/>
                  <a:t>Introduce nonnegative variables: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= number of units we ship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Objective is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Subject to the constraints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48D3A-E532-4327-AFF2-49E412165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5295900"/>
              </a:xfrm>
              <a:blipFill>
                <a:blip r:embed="rId2"/>
                <a:stretch>
                  <a:fillRect l="-232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87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6CEC-42B1-4318-AFB5-E9DB1ABF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diet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EE53-7D68-40A9-8C81-A6893C187E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Monitor 4 quantities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(calories, protein, fat, sodium)</a:t>
                </a:r>
              </a:p>
              <a:p>
                <a:r>
                  <a:rPr lang="en-US" dirty="0"/>
                  <a:t>Bounds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≤+∞</m:t>
                    </m:r>
                  </m:oMath>
                </a14:m>
                <a:r>
                  <a:rPr lang="en-US" dirty="0"/>
                  <a:t> for the week</a:t>
                </a:r>
              </a:p>
              <a:p>
                <a:r>
                  <a:rPr lang="en-US" dirty="0"/>
                  <a:t>9 food choices (hamburger, chicken, hot dot, fries, macaroni, pizza, salad, milk and ice cream) costing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dollars</a:t>
                </a:r>
              </a:p>
              <a:p>
                <a:r>
                  <a:rPr lang="en-US" dirty="0"/>
                  <a:t>Each food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has nutritional content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the number of units we buy of food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is the nutrition we get from quantity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b="1" dirty="0"/>
                  <a:t>What is the cheapest way to eat out for a whole week?</a:t>
                </a:r>
              </a:p>
              <a:p>
                <a:pPr marL="0" indent="0">
                  <a:buNone/>
                </a:pPr>
                <a:r>
                  <a:rPr lang="en-US" dirty="0"/>
                  <a:t>Objective is to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Subject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EE53-7D68-40A9-8C81-A6893C187E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638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2383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653706-9DE0-4D1A-B831-4BC2F5E07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Interior Point Methods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DFE81B8-996E-48A5-8929-43B4A59160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96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History: linear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prior to 1984: no connection between linear and nonlinear programming</a:t>
            </a:r>
          </a:p>
          <a:p>
            <a:r>
              <a:rPr lang="en-CA" dirty="0"/>
              <a:t>linear programming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simplex</a:t>
            </a:r>
            <a:r>
              <a:rPr lang="en-CA" dirty="0"/>
              <a:t> method </a:t>
            </a:r>
            <a:r>
              <a:rPr lang="en-CA" dirty="0" err="1"/>
              <a:t>Dantzig</a:t>
            </a:r>
            <a:r>
              <a:rPr lang="en-CA" dirty="0"/>
              <a:t> 1947: move from vertex to vertex; incorporated linear algebra techniques in the 1960s</a:t>
            </a:r>
          </a:p>
          <a:p>
            <a:pPr lvl="1"/>
            <a:r>
              <a:rPr lang="en-CA" dirty="0" err="1"/>
              <a:t>nonsimplex</a:t>
            </a:r>
            <a:r>
              <a:rPr lang="en-CA" dirty="0"/>
              <a:t> strategies suggested in 1950s till early 1980s but never approached simplex speed and reliability</a:t>
            </a:r>
          </a:p>
          <a:p>
            <a:pPr lvl="1"/>
            <a:r>
              <a:rPr lang="en-CA" dirty="0"/>
              <a:t>simplex has </a:t>
            </a:r>
            <a:r>
              <a:rPr lang="en-CA" dirty="0">
                <a:solidFill>
                  <a:srgbClr val="FF0000"/>
                </a:solidFill>
              </a:rPr>
              <a:t>exponential</a:t>
            </a:r>
            <a:r>
              <a:rPr lang="en-CA" dirty="0"/>
              <a:t> worst-case complexity: disconnect between observed and theoretical efficiency</a:t>
            </a:r>
          </a:p>
          <a:p>
            <a:pPr lvl="1"/>
            <a:r>
              <a:rPr lang="en-CA" dirty="0"/>
              <a:t>1979 </a:t>
            </a:r>
            <a:r>
              <a:rPr lang="en-CA" dirty="0" err="1"/>
              <a:t>Khachian</a:t>
            </a:r>
            <a:r>
              <a:rPr lang="en-CA" dirty="0"/>
              <a:t> ellipsoid method </a:t>
            </a:r>
            <a:r>
              <a:rPr lang="en-CA" dirty="0">
                <a:solidFill>
                  <a:srgbClr val="FF0000"/>
                </a:solidFill>
              </a:rPr>
              <a:t>polynomial</a:t>
            </a:r>
            <a:r>
              <a:rPr lang="en-CA" dirty="0"/>
              <a:t> time; comes from nonlinear programming; slow in practice. Unsatisfactory!</a:t>
            </a:r>
          </a:p>
        </p:txBody>
      </p:sp>
    </p:spTree>
    <p:extLst>
      <p:ext uri="{BB962C8B-B14F-4D97-AF65-F5344CB8AC3E}">
        <p14:creationId xmlns:p14="http://schemas.microsoft.com/office/powerpoint/2010/main" val="413479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46"/>
    </mc:Choice>
    <mc:Fallback xmlns="">
      <p:transition spd="slow" advTm="8364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Key Ideas: Interior Point Method for Linear Programming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CA" dirty="0"/>
                  <a:t>Newton: </a:t>
                </a:r>
                <a:r>
                  <a:rPr lang="en-CA" dirty="0">
                    <a:solidFill>
                      <a:srgbClr val="00B050"/>
                    </a:solidFill>
                  </a:rPr>
                  <a:t>unconstrained</a:t>
                </a:r>
                <a:r>
                  <a:rPr lang="en-CA" dirty="0"/>
                  <a:t> </a:t>
                </a:r>
              </a:p>
              <a:p>
                <a:pPr lvl="1"/>
                <a:r>
                  <a:rPr lang="en-CA" dirty="0"/>
                  <a:t>Newton’s method finds a solution of a system of equations</a:t>
                </a:r>
              </a:p>
              <a:p>
                <a:pPr lvl="1"/>
                <a:r>
                  <a:rPr lang="en-CA" dirty="0"/>
                  <a:t>solve unconstrained optimization problems </a:t>
                </a:r>
                <a14:m>
                  <m:oMath xmlns:m="http://schemas.openxmlformats.org/officeDocument/2006/math">
                    <m:r>
                      <a:rPr lang="en-CA">
                        <a:latin typeface="Cambria Math"/>
                      </a:rPr>
                      <m:t>𝛻</m:t>
                    </m:r>
                    <m:r>
                      <a:rPr lang="en-CA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CA" i="1">
                        <a:latin typeface="Cambria Math"/>
                      </a:rPr>
                      <m:t>=0</m:t>
                    </m:r>
                  </m:oMath>
                </a14:m>
                <a:endParaRPr lang="en-CA" dirty="0"/>
              </a:p>
              <a:p>
                <a:r>
                  <a:rPr lang="en-CA" dirty="0"/>
                  <a:t>Lagrange: </a:t>
                </a:r>
                <a:r>
                  <a:rPr lang="en-CA" dirty="0">
                    <a:solidFill>
                      <a:srgbClr val="00B0F0"/>
                    </a:solidFill>
                  </a:rPr>
                  <a:t>equality</a:t>
                </a:r>
                <a:r>
                  <a:rPr lang="en-CA" dirty="0"/>
                  <a:t> constraints</a:t>
                </a:r>
              </a:p>
              <a:p>
                <a:pPr lvl="1"/>
                <a:r>
                  <a:rPr lang="en-CA" dirty="0"/>
                  <a:t>transform an equality-constrained optimization problem into an unconstrained problem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/>
                      </a:rPr>
                      <m:t>𝛻</m:t>
                    </m:r>
                    <m:r>
                      <a:rPr lang="en-CA" b="0" i="1" smtClean="0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/>
                          </a:rPr>
                          <m:t>𝑥</m:t>
                        </m:r>
                        <m:r>
                          <a:rPr lang="en-CA" b="0" i="1" smtClean="0">
                            <a:latin typeface="Cambria Math"/>
                          </a:rPr>
                          <m:t>;</m:t>
                        </m:r>
                        <m:r>
                          <a:rPr lang="en-CA" b="0" i="1" smtClean="0">
                            <a:latin typeface="Cambria Math"/>
                          </a:rPr>
                          <m:t>𝜆</m:t>
                        </m:r>
                      </m:e>
                    </m:d>
                    <m:r>
                      <a:rPr lang="en-CA" b="0" i="1" smtClean="0">
                        <a:latin typeface="Cambria Math"/>
                      </a:rPr>
                      <m:t>=0</m:t>
                    </m:r>
                  </m:oMath>
                </a14:m>
                <a:endParaRPr lang="en-CA" dirty="0"/>
              </a:p>
              <a:p>
                <a:r>
                  <a:rPr lang="en-CA" dirty="0" err="1"/>
                  <a:t>Fiacco</a:t>
                </a:r>
                <a:r>
                  <a:rPr lang="en-CA" dirty="0"/>
                  <a:t> &amp; McCormick: </a:t>
                </a:r>
                <a:r>
                  <a:rPr lang="en-CA" dirty="0">
                    <a:solidFill>
                      <a:srgbClr val="FF0000"/>
                    </a:solidFill>
                  </a:rPr>
                  <a:t>inequality</a:t>
                </a:r>
                <a:r>
                  <a:rPr lang="en-CA" dirty="0"/>
                  <a:t> constraints</a:t>
                </a:r>
              </a:p>
              <a:p>
                <a:pPr lvl="1"/>
                <a:r>
                  <a:rPr lang="en-CA" dirty="0"/>
                  <a:t>add slack variables to transforms inequalities to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𝑥</m:t>
                    </m:r>
                    <m:r>
                      <a:rPr lang="en-CA" b="0" i="1" smtClean="0">
                        <a:latin typeface="Cambria Math"/>
                      </a:rPr>
                      <m:t>≥0</m:t>
                    </m:r>
                  </m:oMath>
                </a14:m>
                <a:endParaRPr lang="en-CA" dirty="0"/>
              </a:p>
              <a:p>
                <a:pPr lvl="1"/>
                <a:r>
                  <a:rPr lang="en-CA" dirty="0"/>
                  <a:t>use a barrier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−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CA" dirty="0"/>
                  <a:t> in the objective</a:t>
                </a:r>
              </a:p>
              <a:p>
                <a:pPr lvl="1"/>
                <a:r>
                  <a:rPr lang="en-CA" dirty="0"/>
                  <a:t>balance barrier parameter with objective function</a:t>
                </a:r>
              </a:p>
              <a:p>
                <a:pPr lvl="1"/>
                <a:r>
                  <a:rPr lang="en-CA" dirty="0"/>
                  <a:t>solve sequence of unconstrained problems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CA" b="0" i="1" smtClean="0">
                                <a:latin typeface="Cambria Math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CA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CA" b="0" i="1" smtClean="0">
                            <a:latin typeface="Cambria Math"/>
                          </a:rPr>
                          <m:t>−</m:t>
                        </m:r>
                        <m:r>
                          <a:rPr lang="en-CA" b="0" i="1" smtClean="0">
                            <a:latin typeface="Cambria Math"/>
                          </a:rPr>
                          <m:t>𝜇</m:t>
                        </m:r>
                        <m:nary>
                          <m:naryPr>
                            <m:chr m:val="∑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CA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CA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b="0" i="0" smtClean="0">
                                    <a:latin typeface="Cambria Math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func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4" t="-2830" b="-1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7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15"/>
    </mc:Choice>
    <mc:Fallback xmlns="">
      <p:transition spd="slow" advTm="9131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History: nonlinear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Newton’s method</a:t>
            </a:r>
          </a:p>
          <a:p>
            <a:pPr lvl="1"/>
            <a:r>
              <a:rPr lang="en-CA" dirty="0"/>
              <a:t>line-search</a:t>
            </a:r>
          </a:p>
          <a:p>
            <a:pPr lvl="1"/>
            <a:r>
              <a:rPr lang="en-CA" dirty="0"/>
              <a:t>trust-region</a:t>
            </a:r>
          </a:p>
          <a:p>
            <a:r>
              <a:rPr lang="en-CA" dirty="0"/>
              <a:t>barrier methods for constrained optimization</a:t>
            </a:r>
          </a:p>
          <a:p>
            <a:pPr lvl="1"/>
            <a:r>
              <a:rPr lang="en-CA" dirty="0"/>
              <a:t>1960s golden age of </a:t>
            </a:r>
            <a:r>
              <a:rPr lang="en-CA" dirty="0">
                <a:solidFill>
                  <a:srgbClr val="FF0000"/>
                </a:solidFill>
              </a:rPr>
              <a:t>unconstrained</a:t>
            </a:r>
            <a:r>
              <a:rPr lang="en-CA" dirty="0"/>
              <a:t> optimization: convert constraint problems to (sequence of) unconstrained: penalty and barrier methods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barrier</a:t>
            </a:r>
            <a:r>
              <a:rPr lang="en-CA" dirty="0"/>
              <a:t> methods widely used in the 1960s but declined in 1970s due to perceived inefficiency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Augmented </a:t>
            </a:r>
            <a:r>
              <a:rPr lang="en-CA" dirty="0" err="1">
                <a:solidFill>
                  <a:srgbClr val="FF0000"/>
                </a:solidFill>
              </a:rPr>
              <a:t>Lagrangian</a:t>
            </a:r>
            <a:r>
              <a:rPr lang="en-CA" dirty="0">
                <a:solidFill>
                  <a:srgbClr val="FF0000"/>
                </a:solidFill>
              </a:rPr>
              <a:t> </a:t>
            </a:r>
            <a:r>
              <a:rPr lang="en-CA" dirty="0"/>
              <a:t>methods and </a:t>
            </a:r>
            <a:r>
              <a:rPr lang="en-CA" dirty="0">
                <a:solidFill>
                  <a:srgbClr val="FF0000"/>
                </a:solidFill>
              </a:rPr>
              <a:t>sequential quadratic programming</a:t>
            </a:r>
            <a:r>
              <a:rPr lang="en-CA" dirty="0"/>
              <a:t> methods became popular</a:t>
            </a:r>
          </a:p>
        </p:txBody>
      </p:sp>
    </p:spTree>
    <p:extLst>
      <p:ext uri="{BB962C8B-B14F-4D97-AF65-F5344CB8AC3E}">
        <p14:creationId xmlns:p14="http://schemas.microsoft.com/office/powerpoint/2010/main" val="29968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36"/>
    </mc:Choice>
    <mc:Fallback xmlns="">
      <p:transition spd="slow" advTm="3803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revolution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257799"/>
          </a:xfrm>
        </p:spPr>
        <p:txBody>
          <a:bodyPr>
            <a:normAutofit fontScale="62500" lnSpcReduction="20000"/>
          </a:bodyPr>
          <a:lstStyle/>
          <a:p>
            <a:r>
              <a:rPr lang="en-CA" dirty="0" err="1">
                <a:solidFill>
                  <a:srgbClr val="FF0000"/>
                </a:solidFill>
              </a:rPr>
              <a:t>Karmarkar’s</a:t>
            </a:r>
            <a:r>
              <a:rPr lang="en-CA" dirty="0"/>
              <a:t> method in 1984: </a:t>
            </a:r>
            <a:r>
              <a:rPr lang="en-CA" dirty="0">
                <a:solidFill>
                  <a:srgbClr val="FF0000"/>
                </a:solidFill>
              </a:rPr>
              <a:t>polynomial-time</a:t>
            </a:r>
            <a:r>
              <a:rPr lang="en-CA" dirty="0"/>
              <a:t> LP method reportedly 50 times </a:t>
            </a:r>
            <a:r>
              <a:rPr lang="en-CA" dirty="0">
                <a:solidFill>
                  <a:srgbClr val="FF0000"/>
                </a:solidFill>
              </a:rPr>
              <a:t>faster than simplex</a:t>
            </a:r>
            <a:r>
              <a:rPr lang="en-CA" dirty="0"/>
              <a:t>. Beginning of interior-point </a:t>
            </a:r>
            <a:r>
              <a:rPr lang="en-CA" dirty="0">
                <a:solidFill>
                  <a:srgbClr val="00B050"/>
                </a:solidFill>
              </a:rPr>
              <a:t>revolution</a:t>
            </a:r>
          </a:p>
          <a:p>
            <a:r>
              <a:rPr lang="en-CA" dirty="0"/>
              <a:t>1985: formal equivalence between </a:t>
            </a:r>
            <a:r>
              <a:rPr lang="en-CA" dirty="0" err="1"/>
              <a:t>Karmarkar’s</a:t>
            </a:r>
            <a:r>
              <a:rPr lang="en-CA" dirty="0"/>
              <a:t> method and classical logarithmic </a:t>
            </a:r>
            <a:r>
              <a:rPr lang="en-CA" dirty="0">
                <a:solidFill>
                  <a:srgbClr val="FF0000"/>
                </a:solidFill>
              </a:rPr>
              <a:t>barrier method </a:t>
            </a:r>
            <a:r>
              <a:rPr lang="en-CA" dirty="0"/>
              <a:t>applied to LP</a:t>
            </a:r>
          </a:p>
          <a:p>
            <a:r>
              <a:rPr lang="en-CA" dirty="0"/>
              <a:t>change in thinking: today linear and nonlinear programming are viewed from </a:t>
            </a:r>
            <a:r>
              <a:rPr lang="en-CA" dirty="0">
                <a:solidFill>
                  <a:srgbClr val="00B0F0"/>
                </a:solidFill>
              </a:rPr>
              <a:t>unified perspective</a:t>
            </a:r>
          </a:p>
          <a:p>
            <a:r>
              <a:rPr lang="en-CA" dirty="0"/>
              <a:t>progress: central paths play critical role in complexity analyses</a:t>
            </a:r>
          </a:p>
          <a:p>
            <a:r>
              <a:rPr lang="en-CA" dirty="0" err="1"/>
              <a:t>Nesterov</a:t>
            </a:r>
            <a:r>
              <a:rPr lang="en-CA" dirty="0"/>
              <a:t> and </a:t>
            </a:r>
            <a:r>
              <a:rPr lang="en-CA" dirty="0" err="1"/>
              <a:t>Nemirovskii</a:t>
            </a:r>
            <a:r>
              <a:rPr lang="en-CA" dirty="0"/>
              <a:t> work in late 1980s extended polynomial-time complexity to wide family of convex optimization problems. Allowed defining new barriers, e.g. for semidefinite programming.</a:t>
            </a:r>
          </a:p>
          <a:p>
            <a:r>
              <a:rPr lang="en-CA" dirty="0"/>
              <a:t>interior-point methods require number of iterations much smaller than their upper-bound; still work to be done to understand their efficiency</a:t>
            </a:r>
          </a:p>
          <a:p>
            <a:r>
              <a:rPr lang="en-CA" dirty="0"/>
              <a:t>ill-conditioning issues much better understood</a:t>
            </a:r>
          </a:p>
          <a:p>
            <a:r>
              <a:rPr lang="en-CA" dirty="0">
                <a:solidFill>
                  <a:srgbClr val="FF0000"/>
                </a:solidFill>
              </a:rPr>
              <a:t>primal-dual interior point methods </a:t>
            </a:r>
            <a:r>
              <a:rPr lang="en-CA" dirty="0"/>
              <a:t>for LP enormously successful in practice.</a:t>
            </a:r>
          </a:p>
          <a:p>
            <a:r>
              <a:rPr lang="en-CA" dirty="0"/>
              <a:t>revolution result: today IP methods faster than simplex on some very large problems but reverse true for other problems; two approaches comparable on others</a:t>
            </a:r>
          </a:p>
          <a:p>
            <a:r>
              <a:rPr lang="en-CA" dirty="0"/>
              <a:t>Commercial LP routinely </a:t>
            </a:r>
            <a:r>
              <a:rPr lang="en-CA" dirty="0">
                <a:solidFill>
                  <a:srgbClr val="FF0000"/>
                </a:solidFill>
              </a:rPr>
              <a:t>offer both </a:t>
            </a:r>
            <a:r>
              <a:rPr lang="en-CA" dirty="0"/>
              <a:t>simplex and interior point methods</a:t>
            </a:r>
          </a:p>
          <a:p>
            <a:r>
              <a:rPr lang="en-CA" dirty="0">
                <a:solidFill>
                  <a:srgbClr val="FF0000"/>
                </a:solidFill>
              </a:rPr>
              <a:t>primal-dual methods </a:t>
            </a:r>
            <a:r>
              <a:rPr lang="en-CA" dirty="0"/>
              <a:t>popular for </a:t>
            </a:r>
            <a:r>
              <a:rPr lang="en-CA" dirty="0">
                <a:solidFill>
                  <a:srgbClr val="FF0000"/>
                </a:solidFill>
              </a:rPr>
              <a:t>nonlinear programming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724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222"/>
    </mc:Choice>
    <mc:Fallback xmlns="">
      <p:transition spd="slow" advTm="21422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6ADC169-CE76-4C4F-BADA-8FBF2765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4815A39-A861-411F-88F1-34F14EE154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Fermat’s rule: 1</a:t>
                </a:r>
                <a:r>
                  <a:rPr lang="en-US" baseline="30000" dirty="0"/>
                  <a:t>st</a:t>
                </a:r>
                <a:r>
                  <a:rPr lang="en-US" dirty="0"/>
                  <a:t> order optimality condition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minimization condition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≻0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Descent methods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Descent direction: gradient, Newton, quasi-Newton</a:t>
                </a:r>
              </a:p>
              <a:p>
                <a:pPr lvl="2"/>
                <a:r>
                  <a:rPr lang="en-US" dirty="0" err="1"/>
                  <a:t>Stepsize</a:t>
                </a:r>
                <a:r>
                  <a:rPr lang="en-US" dirty="0"/>
                  <a:t>/learning rate: constant, backtracking, steepest, Wolfe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≥0}</m:t>
                        </m:r>
                      </m:e>
                    </m:func>
                  </m:oMath>
                </a14:m>
                <a:r>
                  <a:rPr lang="en-US" dirty="0"/>
                  <a:t>: </a:t>
                </a:r>
                <a:r>
                  <a:rPr lang="en-US" dirty="0">
                    <a:solidFill>
                      <a:srgbClr val="FF0000"/>
                    </a:solidFill>
                  </a:rPr>
                  <a:t>simplex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4815A39-A861-411F-88F1-34F14EE154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157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B997-2FA5-4E27-AF97-F43534AFD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duality revisited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F8E484-A02A-4DC5-ADF7-2A3DA4D1D1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≥0</m:t>
                          </m:r>
                        </m:e>
                      </m:func>
                    </m:oMath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feasible for (P)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is feasible for (D). </a:t>
                </a:r>
                <a:br>
                  <a:rPr lang="en-US" dirty="0"/>
                </a:br>
                <a:r>
                  <a:rPr lang="en-US" dirty="0"/>
                  <a:t>We have weak duality: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Now introduce a slack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It turns out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solves (P)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solves (D) if and only if</a:t>
                </a:r>
              </a:p>
              <a:p>
                <a:r>
                  <a:rPr lang="en-US" dirty="0"/>
                  <a:t>(</a:t>
                </a:r>
                <a:r>
                  <a:rPr lang="en-US" dirty="0">
                    <a:solidFill>
                      <a:srgbClr val="FF0000"/>
                    </a:solidFill>
                  </a:rPr>
                  <a:t>primal feasibility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</a:t>
                </a:r>
                <a:r>
                  <a:rPr lang="en-US" dirty="0">
                    <a:solidFill>
                      <a:srgbClr val="FF0000"/>
                    </a:solidFill>
                  </a:rPr>
                  <a:t>dual feasibility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</a:t>
                </a:r>
                <a:r>
                  <a:rPr lang="en-US" dirty="0">
                    <a:solidFill>
                      <a:srgbClr val="FF0000"/>
                    </a:solidFill>
                  </a:rPr>
                  <a:t>complementary slackness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F8E484-A02A-4DC5-ADF7-2A3DA4D1D1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5004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8C1F-8310-4ACD-9291-AA8A7AF7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D2462-22D1-4A00-907B-7B47DCF564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Means </a:t>
                </a:r>
              </a:p>
              <a:p>
                <a:r>
                  <a:rPr lang="en-US" dirty="0"/>
                  <a:t>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then the associated primal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a combinatorial constraints. Solving it involves considering several cases. The number of cases increases exponentially.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D2462-22D1-4A00-907B-7B47DCF564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5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79DC76-7C11-4D58-B33C-C055FF40C6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Finding new updates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79DC76-7C11-4D58-B33C-C055FF40C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F3494D-FFFB-43FC-9DF6-63E48AE11F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We are going to build an algorithm.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update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primally feasible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dually feasible but complementary slackness fails. We want to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and keep primal/dual feasibility while shrinking the duality gap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𝑑𝑠</m:t>
                    </m:r>
                  </m:oMath>
                </a14:m>
                <a:r>
                  <a:rPr lang="en-US" dirty="0"/>
                  <a:t> are unknown directions.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primal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feasibility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gives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dual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feasibility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gives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Complementary slackness gives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ignore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term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expected to be small, and get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F3494D-FFFB-43FC-9DF6-63E48AE11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54" t="-280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514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4F6218D-4519-43E2-8AD0-6C7A10CAE1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Finding new updates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4F6218D-4519-43E2-8AD0-6C7A10CAE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2958AA-DEF6-4BB0-8EFF-AE6547EC08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Under reasonable assumptions, the linear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𝑑𝑠</m:t>
                      </m:r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have a unique solution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. </a:t>
                </a:r>
              </a:p>
              <a:p>
                <a:pPr marL="0" indent="0">
                  <a:buNone/>
                </a:pPr>
                <a:r>
                  <a:rPr lang="en-US" b="0" dirty="0"/>
                  <a:t>Noting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/>
                  <a:t>. We get</a:t>
                </a:r>
                <a:br>
                  <a:rPr lang="en-US" b="0" dirty="0"/>
                </a:b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2958AA-DEF6-4BB0-8EFF-AE6547EC08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944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8DAD356-4FA7-478A-8EF2-3936E821952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Finding new updates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8DAD356-4FA7-478A-8EF2-3936E82195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419396-4B05-4124-A6AE-CCA21E5FB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Even better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and we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 the duality gap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the old duality gap.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E.g., pick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=0.999⋅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419396-4B05-4124-A6AE-CCA21E5FB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745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99C3-82F3-4070-9424-8B9C3D47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Primal-dual affine scaling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3C92B-448C-402D-8165-7BE521E712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(primal feasible)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(dual feasible). Set tolerance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While duality gap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do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Determine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Update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the solution</a:t>
                </a:r>
              </a:p>
              <a:p>
                <a:pPr marL="0" indent="0">
                  <a:buNone/>
                </a:pPr>
                <a:r>
                  <a:rPr lang="en-US" dirty="0"/>
                  <a:t>This is an example of an </a:t>
                </a:r>
                <a:r>
                  <a:rPr lang="en-US" b="1" dirty="0">
                    <a:solidFill>
                      <a:srgbClr val="FF0000"/>
                    </a:solidFill>
                  </a:rPr>
                  <a:t>interior point method</a:t>
                </a:r>
              </a:p>
              <a:p>
                <a:pPr marL="0" indent="0">
                  <a:buNone/>
                </a:pPr>
                <a:r>
                  <a:rPr lang="en-US" dirty="0"/>
                  <a:t>Very different approach to simplex method:</a:t>
                </a:r>
              </a:p>
              <a:p>
                <a:r>
                  <a:rPr lang="en-US" dirty="0"/>
                  <a:t>Simplex: goes from vertex to vertex staying on the boundary</a:t>
                </a:r>
              </a:p>
              <a:p>
                <a:r>
                  <a:rPr lang="en-US" dirty="0"/>
                  <a:t>Interior point: go through the interior along the “central path”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3C92B-448C-402D-8165-7BE521E71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22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Line 3">
            <a:extLst>
              <a:ext uri="{FF2B5EF4-FFF2-40B4-BE49-F238E27FC236}">
                <a16:creationId xmlns:a16="http://schemas.microsoft.com/office/drawing/2014/main" id="{F60AECA2-B691-40F3-AE8F-0B6283D7456D}"/>
              </a:ext>
            </a:extLst>
          </p:cNvPr>
          <p:cNvSpPr/>
          <p:nvPr/>
        </p:nvSpPr>
        <p:spPr>
          <a:xfrm>
            <a:off x="9056914" y="2859315"/>
            <a:ext cx="3004458" cy="508000"/>
          </a:xfrm>
          <a:prstGeom prst="borderCallout1">
            <a:avLst>
              <a:gd name="adj1" fmla="val 53036"/>
              <a:gd name="adj2" fmla="val 363"/>
              <a:gd name="adj3" fmla="val 66786"/>
              <a:gd name="adj4" fmla="val -1074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Solve a linear system</a:t>
            </a:r>
          </a:p>
        </p:txBody>
      </p:sp>
    </p:spTree>
    <p:extLst>
      <p:ext uri="{BB962C8B-B14F-4D97-AF65-F5344CB8AC3E}">
        <p14:creationId xmlns:p14="http://schemas.microsoft.com/office/powerpoint/2010/main" val="386838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D29B-A6B5-48BC-9E1F-1165E6BE0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Simplex vs. Interior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A35A8-2E64-4060-9BEF-D128F354F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Both are very good at solving problems</a:t>
            </a:r>
          </a:p>
          <a:p>
            <a:r>
              <a:rPr lang="en-US" dirty="0"/>
              <a:t>Theoretically</a:t>
            </a:r>
          </a:p>
          <a:p>
            <a:pPr lvl="1"/>
            <a:r>
              <a:rPr lang="en-US" dirty="0"/>
              <a:t>Interior point methods </a:t>
            </a:r>
          </a:p>
          <a:p>
            <a:pPr lvl="2"/>
            <a:r>
              <a:rPr lang="en-US" dirty="0"/>
              <a:t>run in polynomial time</a:t>
            </a:r>
          </a:p>
          <a:p>
            <a:pPr lvl="2"/>
            <a:r>
              <a:rPr lang="en-US" dirty="0"/>
              <a:t>Small number of expensive iterations</a:t>
            </a:r>
          </a:p>
          <a:p>
            <a:pPr lvl="1"/>
            <a:r>
              <a:rPr lang="en-US" dirty="0"/>
              <a:t>Worst-case of simplex </a:t>
            </a:r>
          </a:p>
          <a:p>
            <a:pPr lvl="2"/>
            <a:r>
              <a:rPr lang="en-US" dirty="0"/>
              <a:t>runs in exponential time</a:t>
            </a:r>
          </a:p>
          <a:p>
            <a:pPr lvl="2"/>
            <a:r>
              <a:rPr lang="en-US" dirty="0"/>
              <a:t>Large number of cheap iterations</a:t>
            </a:r>
          </a:p>
          <a:p>
            <a:r>
              <a:rPr lang="en-US" dirty="0"/>
              <a:t>Practically, it depends on the structure of the problem</a:t>
            </a:r>
          </a:p>
          <a:p>
            <a:pPr lvl="1"/>
            <a:r>
              <a:rPr lang="en-US" dirty="0"/>
              <a:t>Small to medium scale: both work well</a:t>
            </a:r>
          </a:p>
          <a:p>
            <a:pPr lvl="1"/>
            <a:r>
              <a:rPr lang="en-US" dirty="0"/>
              <a:t>Large scale </a:t>
            </a:r>
          </a:p>
          <a:p>
            <a:pPr lvl="2"/>
            <a:r>
              <a:rPr lang="en-US" dirty="0"/>
              <a:t>interior point work well if they can keep the matrices sparse</a:t>
            </a:r>
          </a:p>
          <a:p>
            <a:pPr lvl="2"/>
            <a:r>
              <a:rPr lang="en-US" dirty="0"/>
              <a:t>Simplex works well if warm starting is leveraged</a:t>
            </a:r>
          </a:p>
        </p:txBody>
      </p:sp>
    </p:spTree>
    <p:extLst>
      <p:ext uri="{BB962C8B-B14F-4D97-AF65-F5344CB8AC3E}">
        <p14:creationId xmlns:p14="http://schemas.microsoft.com/office/powerpoint/2010/main" val="3366535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F62E-4081-40B6-88B4-3223369D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“orange”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80D1FA-1464-4549-AE85-CDB2F5992D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1,3,5,2,2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2,2,2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2,3,2,2,2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all feasible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80D1FA-1464-4549-AE85-CDB2F5992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227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F62E-4081-40B6-88B4-3223369D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“orange”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0D1FA-1464-4549-AE85-CDB2F5992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Running the algorithm gives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23B4662D-2F73-4EBB-9CA3-3568361248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0939220"/>
                  </p:ext>
                </p:extLst>
              </p:nvPr>
            </p:nvGraphicFramePr>
            <p:xfrm>
              <a:off x="1640114" y="2722638"/>
              <a:ext cx="406400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57511488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576844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Duality gap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714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(1.0,3.0)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71084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(1.2,3.6)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6.3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5286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(1.4,4.6)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2430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(1.2,4.8)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1105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(1.05,4.95)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6986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(1.00118, 4.99882)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4742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(1.0,5.0)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≈0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3280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23B4662D-2F73-4EBB-9CA3-3568361248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0939220"/>
                  </p:ext>
                </p:extLst>
              </p:nvPr>
            </p:nvGraphicFramePr>
            <p:xfrm>
              <a:off x="1640114" y="2722638"/>
              <a:ext cx="406400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57511488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576844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8197" r="-100898" b="-7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Duality gap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714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108197" r="-100898" b="-6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08197" r="-1201" b="-6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1084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208197" r="-100898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208197" r="-1201" b="-5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286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308197" r="-100898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308197" r="-1201" b="-4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2430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408197" r="-100898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408197" r="-1201" b="-3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1105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508197" r="-100898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508197" r="-1201" b="-2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66986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608197" r="-100898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608197" r="-1201" b="-1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4742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708197" r="-100898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708197" r="-1201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32801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E553889-63B4-41E5-9C26-36FC0D5DBB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5" t="20952" r="23738" b="8571"/>
          <a:stretch/>
        </p:blipFill>
        <p:spPr>
          <a:xfrm>
            <a:off x="7010400" y="1480456"/>
            <a:ext cx="4644571" cy="48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12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0FC29-A911-4F73-94A6-EF87F56A1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Integer constraints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F808D-7B74-4329-BB43-106F3991A9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49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0. plot and deducing primal solution from dual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Mixed Integer Linear Programming (MILP)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Examples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Interior point methods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Integer constraints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Modeling tricks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The 4 possibilities for LP</a:t>
            </a:r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7BF78D-496F-4B18-89F6-F9AC3B233C2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115516" y="2209800"/>
            <a:ext cx="22476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Image courtesy of </a:t>
            </a:r>
            <a:r>
              <a:rPr lang="en-CA" sz="800" dirty="0"/>
              <a:t>Gregory </a:t>
            </a:r>
            <a:r>
              <a:rPr lang="en-CA" sz="800" dirty="0" err="1"/>
              <a:t>Szarkiewicz</a:t>
            </a:r>
            <a:r>
              <a:rPr lang="en-CA" sz="800" dirty="0"/>
              <a:t> </a:t>
            </a:r>
            <a:r>
              <a:rPr lang="en-US" sz="800" dirty="0"/>
              <a:t> / FreeDigitalPhotos.net</a:t>
            </a:r>
            <a:endParaRPr lang="en-CA" sz="800" dirty="0"/>
          </a:p>
        </p:txBody>
      </p:sp>
      <p:pic>
        <p:nvPicPr>
          <p:cNvPr id="1027" name="Picture 3" descr="D:\MyDocuments\CCA-repo\teaching\2014-w1\222\lectures\images-freedigitalphotos.net\confused-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516" y="533400"/>
            <a:ext cx="2247684" cy="14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87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3702-D874-4E0E-9B4E-F1353D51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91FA8-470B-4560-9845-AA647DD471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r>
                  <a:rPr lang="en-US" dirty="0"/>
                  <a:t> subject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={…,−2,−1,0,1,2,…}</m:t>
                    </m:r>
                  </m:oMath>
                </a14:m>
                <a:r>
                  <a:rPr lang="en-US" dirty="0"/>
                  <a:t> set of relative integers.</a:t>
                </a:r>
              </a:p>
              <a:p>
                <a:pPr marL="0" indent="0">
                  <a:buNone/>
                </a:pPr>
                <a:r>
                  <a:rPr lang="en-US" dirty="0"/>
                  <a:t>After we run simplex we end up with </a:t>
                </a:r>
              </a:p>
              <a:p>
                <a:r>
                  <a:rPr lang="en-US" dirty="0"/>
                  <a:t>basic indices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: columns with a single 1 and zeros</a:t>
                </a:r>
              </a:p>
              <a:p>
                <a:r>
                  <a:rPr lang="en-US" dirty="0" err="1"/>
                  <a:t>nonbasic</a:t>
                </a:r>
                <a:r>
                  <a:rPr lang="en-US" dirty="0"/>
                  <a:t> indices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: columns with several </a:t>
                </a:r>
                <a:r>
                  <a:rPr lang="en-US" dirty="0" err="1"/>
                  <a:t>nonzeros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such that the final system looks like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 then we are done and have found an integer solution (“orange” problem)</a:t>
                </a:r>
              </a:p>
              <a:p>
                <a:pPr marL="0" indent="0">
                  <a:buNone/>
                </a:pPr>
                <a:r>
                  <a:rPr lang="en-US" dirty="0"/>
                  <a:t>Otherwise, there is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91FA8-470B-4560-9845-AA647DD471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38" t="-13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31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3702-D874-4E0E-9B4E-F1353D51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constraints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91FA8-470B-4560-9845-AA647DD471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Any real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can be written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with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⌊⋅⌋</m:t>
                    </m:r>
                  </m:oMath>
                </a14:m>
                <a:r>
                  <a:rPr lang="en-US" dirty="0"/>
                  <a:t> denotes the </a:t>
                </a:r>
                <a:r>
                  <a:rPr lang="en-US" dirty="0">
                    <a:solidFill>
                      <a:srgbClr val="FFC000"/>
                    </a:solidFill>
                  </a:rPr>
                  <a:t>floor</a:t>
                </a:r>
                <a:r>
                  <a:rPr lang="en-US" dirty="0"/>
                  <a:t> function (values 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)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largest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integer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{⋅}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FF0000"/>
                    </a:solidFill>
                  </a:rPr>
                  <a:t>fractional</a:t>
                </a:r>
                <a:r>
                  <a:rPr lang="en-US" dirty="0"/>
                  <a:t> part (values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[0,1)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e.g.,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42</m:t>
                      </m:r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42+0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7.8</m:t>
                      </m:r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7.8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7.8</m:t>
                          </m:r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7+0.8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−2.3</m:t>
                      </m:r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−2.3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−2.3</m:t>
                          </m:r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−3+0.7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also use the ceiling function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smallest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integer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=42,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7.8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=8,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−2.3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91FA8-470B-4560-9845-AA647DD471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9100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8500-4B25-4E10-87B9-82A5F2302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yet powerful observation!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4F22B0-E694-4998-B977-F536A88FCC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dirty="0"/>
                            <m:t>is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rewritten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as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⌊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+{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rearranged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}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⌊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Now any feasible solution to the ILP makes the right-hand side an integer; so the left-hand side must also be an integer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}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On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the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other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hand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}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&gt;−1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Now if an integer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then it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}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4F22B0-E694-4998-B977-F536A88FCC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522" t="-20218" r="-754" b="-19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390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0D1C-4106-4CCA-BDE0-735AF707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Gomory cut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6C403B-C264-4EF9-9F48-4DA7A6D2C7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665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In summary,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a bad index 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 we include the </a:t>
                </a:r>
                <a:r>
                  <a:rPr lang="en-US" b="1" dirty="0">
                    <a:solidFill>
                      <a:srgbClr val="FF0000"/>
                    </a:solidFill>
                  </a:rPr>
                  <a:t>Gomory cut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}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to the original ILP</a:t>
                </a:r>
              </a:p>
              <a:p>
                <a:pPr marL="0" indent="0">
                  <a:buNone/>
                </a:pPr>
                <a:r>
                  <a:rPr lang="en-US" dirty="0"/>
                  <a:t>Examples of Gomory cuts (basic variables are in </a:t>
                </a:r>
                <a:r>
                  <a:rPr lang="en-US" dirty="0">
                    <a:solidFill>
                      <a:srgbClr val="00B0F0"/>
                    </a:solidFill>
                  </a:rPr>
                  <a:t>blue</a:t>
                </a:r>
                <a:r>
                  <a:rPr lang="en-US" dirty="0"/>
                  <a:t>)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dirty="0"/>
                  <a:t> is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−4.2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+2.7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−3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+4.1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=10.7</m:t>
                    </m:r>
                  </m:oMath>
                </a14:m>
                <a:r>
                  <a:rPr lang="en-US" dirty="0"/>
                  <a:t> is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+0.7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+0.1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≥0.7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6C403B-C264-4EF9-9F48-4DA7A6D2C7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6650"/>
              </a:xfrm>
              <a:blipFill>
                <a:blip r:embed="rId2"/>
                <a:stretch>
                  <a:fillRect l="-638" t="-2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0291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9B155-770B-448D-90BF-8652B3D0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9FEF5-26D0-4330-96B7-FD222B94ED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Solve the LP (without integer constraints)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If the basic optimal solution is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the STOP. Solution found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Pick a bad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Form the Gomory cut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Add the Gomory cut to the LP and go to Step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9FEF5-26D0-4330-96B7-FD222B94ED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506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B058A-1931-44C4-A898-5C432338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Branch-and-cut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5AF37-BDE2-4DC2-A384-DFCDC3B849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cutting plane algorithm can be combined with a branch-and-bound algorithm resulting in branch-and-cut. The idea is to create two new LPs:</a:t>
                </a:r>
              </a:p>
              <a:p>
                <a:r>
                  <a:rPr lang="en-US" dirty="0"/>
                  <a:t>Add the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⌋</m:t>
                    </m:r>
                  </m:oMath>
                </a14:m>
                <a:r>
                  <a:rPr lang="en-US" dirty="0"/>
                  <a:t> to the first one</a:t>
                </a:r>
              </a:p>
              <a:p>
                <a:r>
                  <a:rPr lang="en-US" dirty="0"/>
                  <a:t>Add the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dirty="0"/>
                  <a:t> to the second one</a:t>
                </a:r>
              </a:p>
              <a:p>
                <a:pPr marL="0" indent="0">
                  <a:buNone/>
                </a:pPr>
                <a:r>
                  <a:rPr lang="en-US" dirty="0"/>
                  <a:t>These two new LPs branches are then solved with Gomory cuts. The resulting </a:t>
                </a:r>
                <a:r>
                  <a:rPr lang="en-US" i="1" dirty="0"/>
                  <a:t>tree</a:t>
                </a:r>
                <a:r>
                  <a:rPr lang="en-US" dirty="0"/>
                  <a:t> of LPs leads to a branch with the solution to the ILP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5AF37-BDE2-4DC2-A384-DFCDC3B849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552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3958-64EE-468B-BB3F-4417E8D16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tricks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CF381A-AB7E-4F32-AB19-94AD85AF50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08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1FB4DB-5E71-4115-816A-A85D572FE2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≥0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1FB4DB-5E71-4115-816A-A85D572FE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E4C7E-88EF-4C5C-9AD4-A2FFFA5EAF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en-US" b="1" dirty="0"/>
                  <a:t>What do we do if the problem is not in this form?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</m:oMath>
                </a14:m>
                <a:r>
                  <a:rPr lang="en-US" dirty="0"/>
                  <a:t> then we just solve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</m:oMath>
                </a14:m>
                <a:r>
                  <a:rPr lang="en-US" dirty="0"/>
                  <a:t> instead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add </a:t>
                </a:r>
                <a:r>
                  <a:rPr lang="en-US" dirty="0">
                    <a:solidFill>
                      <a:srgbClr val="FF0000"/>
                    </a:solidFill>
                  </a:rPr>
                  <a:t>slack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require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then add </a:t>
                </a:r>
                <a:r>
                  <a:rPr lang="en-US" dirty="0">
                    <a:solidFill>
                      <a:srgbClr val="FF0000"/>
                    </a:solidFill>
                  </a:rPr>
                  <a:t>slack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require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≤0⇔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. Introduce 2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</a:t>
                </a:r>
                <a:br>
                  <a:rPr lang="en-US" dirty="0"/>
                </a:br>
                <a:r>
                  <a:rPr lang="en-US" dirty="0"/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E4C7E-88EF-4C5C-9AD4-A2FFFA5EAF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752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1FB4DB-5E71-4115-816A-A85D572FE2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≥0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1FB4DB-5E71-4115-816A-A85D572FE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E4C7E-88EF-4C5C-9AD4-A2FFFA5EAF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6805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nonlinear constraint of the form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dirty="0"/>
                  <a:t>can be replaced by 2 linear constraints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dirty="0"/>
                  <a:t>where the second inequality is just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dirty="0"/>
                  <a:t>because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⇔±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replaced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 small fixed </a:t>
                </a:r>
                <a:r>
                  <a:rPr lang="en-US" dirty="0">
                    <a:solidFill>
                      <a:srgbClr val="FF0000"/>
                    </a:solidFill>
                  </a:rPr>
                  <a:t>tolerance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Other tricks, see </a:t>
                </a:r>
                <a:r>
                  <a:rPr lang="en-US" dirty="0">
                    <a:hlinkClick r:id="rId3"/>
                  </a:rPr>
                  <a:t>AIMMS Optimization Modeling, </a:t>
                </a:r>
                <a:r>
                  <a:rPr lang="en-US" dirty="0" err="1">
                    <a:hlinkClick r:id="rId3"/>
                  </a:rPr>
                  <a:t>Bisschop</a:t>
                </a:r>
                <a:r>
                  <a:rPr lang="en-US" dirty="0">
                    <a:hlinkClick r:id="rId3"/>
                  </a:rPr>
                  <a:t>, 2023</a:t>
                </a:r>
                <a:r>
                  <a:rPr lang="en-US" dirty="0"/>
                  <a:t> especially Part II General Optimization Modeling Tricks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E4C7E-88EF-4C5C-9AD4-A2FFFA5EAF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68050" cy="4351338"/>
              </a:xfrm>
              <a:blipFill>
                <a:blip r:embed="rId4"/>
                <a:stretch>
                  <a:fillRect l="-992" t="-224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103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2347-E547-4901-AF01-F0FE46E6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programming tricks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87D915-8C5E-4A70-B0A7-622B661A47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Variable taking discontinuous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typical when some items have a setup cost</a:t>
                </a:r>
                <a:br>
                  <a:rPr lang="en-US" dirty="0"/>
                </a:br>
                <a:r>
                  <a:rPr lang="en-US" dirty="0"/>
                  <a:t>introduce an </a:t>
                </a:r>
                <a:r>
                  <a:rPr lang="en-US" dirty="0">
                    <a:solidFill>
                      <a:srgbClr val="FF0000"/>
                    </a:solidFill>
                  </a:rPr>
                  <a:t>indicator</a:t>
                </a:r>
                <a:r>
                  <a:rPr lang="en-US" dirty="0"/>
                  <a:t> variable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and use the constraints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𝑢𝑦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𝑙𝑦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binary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Either-or constraints: at least one of two conditions hold</a:t>
                </a:r>
              </a:p>
              <a:p>
                <a:r>
                  <a:rPr lang="en-US" dirty="0"/>
                  <a:t>Implication: if constraint 1 is satisfied then constraint 2 must be satisfied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87D915-8C5E-4A70-B0A7-622B661A47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660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DED344-6A30-4BFA-9F0E-4DAD481A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LP with 2 variables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DE0E7-51F8-4751-9590-A9E6E4650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75" t="28001" r="31355" b="5810"/>
          <a:stretch/>
        </p:blipFill>
        <p:spPr>
          <a:xfrm>
            <a:off x="3854450" y="1587499"/>
            <a:ext cx="4483100" cy="4356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BF9938-947C-456F-B1BC-F2CF40078BC2}"/>
                  </a:ext>
                </a:extLst>
              </p:cNvPr>
              <p:cNvSpPr txBox="1"/>
              <p:nvPr/>
            </p:nvSpPr>
            <p:spPr>
              <a:xfrm>
                <a:off x="1219200" y="6308209"/>
                <a:ext cx="6693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Feasible region and “profit lines”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∈{0,10,14,17}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BF9938-947C-456F-B1BC-F2CF40078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6308209"/>
                <a:ext cx="6693499" cy="369332"/>
              </a:xfrm>
              <a:prstGeom prst="rect">
                <a:avLst/>
              </a:prstGeom>
              <a:blipFill>
                <a:blip r:embed="rId4"/>
                <a:stretch>
                  <a:fillRect l="-72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56599C-E8D4-47BF-9EC0-DCE2243CF97D}"/>
                  </a:ext>
                </a:extLst>
              </p:cNvPr>
              <p:cNvSpPr txBox="1"/>
              <p:nvPr/>
            </p:nvSpPr>
            <p:spPr>
              <a:xfrm>
                <a:off x="641350" y="1690688"/>
                <a:ext cx="25019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56599C-E8D4-47BF-9EC0-DCE2243CF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50" y="1690688"/>
                <a:ext cx="2501900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BC99FEF-D62B-4F52-9A76-1FEE847C926E}"/>
              </a:ext>
            </a:extLst>
          </p:cNvPr>
          <p:cNvSpPr txBox="1"/>
          <p:nvPr/>
        </p:nvSpPr>
        <p:spPr>
          <a:xfrm>
            <a:off x="8820150" y="660400"/>
            <a:ext cx="29257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 1: pick pivot in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(0,0) cost 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(5,0) cost 10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(4,2) cost 14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(1,5) cost 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6BB9C-530A-4555-B8AF-416638B2D49C}"/>
              </a:ext>
            </a:extLst>
          </p:cNvPr>
          <p:cNvSpPr txBox="1"/>
          <p:nvPr/>
        </p:nvSpPr>
        <p:spPr>
          <a:xfrm>
            <a:off x="8750300" y="2743200"/>
            <a:ext cx="29742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 2: pick most negative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(0,0) cost 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(0,4) cost 12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(1,5) cost 17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42F31-6666-4E16-B236-57146E6213AF}"/>
                  </a:ext>
                </a:extLst>
              </p:cNvPr>
              <p:cNvSpPr txBox="1"/>
              <p:nvPr/>
            </p:nvSpPr>
            <p:spPr>
              <a:xfrm>
                <a:off x="8791252" y="4871751"/>
                <a:ext cx="3124977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Constraints are plotted as the line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= constant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=1/3 </m:t>
                    </m:r>
                    <m:r>
                      <a:rPr lang="en-US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(−2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b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−2/3</m:t>
                    </m:r>
                    <m:r>
                      <a:rPr lang="en-US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. </a:t>
                </a:r>
                <a:b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We read z/3 on the y-axis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42F31-6666-4E16-B236-57146E621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252" y="4871751"/>
                <a:ext cx="3124977" cy="1477328"/>
              </a:xfrm>
              <a:prstGeom prst="rect">
                <a:avLst/>
              </a:prstGeom>
              <a:blipFill>
                <a:blip r:embed="rId6"/>
                <a:stretch>
                  <a:fillRect l="-1559" t="-2058" r="-2144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C4B4D5-237E-450F-B504-0DC69AE1B8CB}"/>
                  </a:ext>
                </a:extLst>
              </p:cNvPr>
              <p:cNvSpPr txBox="1"/>
              <p:nvPr/>
            </p:nvSpPr>
            <p:spPr>
              <a:xfrm>
                <a:off x="2419349" y="4549259"/>
                <a:ext cx="18669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C4B4D5-237E-450F-B504-0DC69AE1B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49" y="4549259"/>
                <a:ext cx="18669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93E10-120E-404D-B31E-B3B89A2FDC80}"/>
                  </a:ext>
                </a:extLst>
              </p:cNvPr>
              <p:cNvSpPr txBox="1"/>
              <p:nvPr/>
            </p:nvSpPr>
            <p:spPr>
              <a:xfrm>
                <a:off x="2686050" y="1367909"/>
                <a:ext cx="2686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93E10-120E-404D-B31E-B3B89A2FD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50" y="1367909"/>
                <a:ext cx="26860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726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2347-E547-4901-AF01-F0FE46E6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Integer programming tricks: product of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87D915-8C5E-4A70-B0A7-622B661A47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binary variables</a:t>
                </a:r>
                <a:br>
                  <a:rPr lang="en-US" dirty="0"/>
                </a:br>
                <a:r>
                  <a:rPr lang="en-US" dirty="0"/>
                  <a:t>introduce a new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impose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binary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forced to take the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so you can replace the product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everywhere.</a:t>
                </a:r>
              </a:p>
              <a:p>
                <a:r>
                  <a:rPr lang="en-US" dirty="0"/>
                  <a:t>Similar trick works for the product of a binary with a continuous variable, or the product of 2 continuous variables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87D915-8C5E-4A70-B0A7-622B661A47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915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7EB9-67C8-4861-B21D-5B1DB5213D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Least-squares and “least absolute values”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D06A0D-8A17-42CC-B8A4-9F9E8DCC9F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35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E4F9E-48BE-445C-B940-F85C2D93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least square (Gauss, 1822)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313415-47E5-4A13-ABF3-2EAB6EEA3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Solve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b="1" dirty="0"/>
                  <a:t>What do we do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b="1" dirty="0"/>
                  <a:t> has no solution?</a:t>
                </a:r>
              </a:p>
              <a:p>
                <a:pPr marL="0" indent="0">
                  <a:buNone/>
                </a:pPr>
                <a:r>
                  <a:rPr lang="en-US" dirty="0"/>
                  <a:t>E.g., “overdetermined” system of linear equations (regression analysis)</a:t>
                </a:r>
              </a:p>
              <a:p>
                <a:pPr marL="0" indent="0">
                  <a:buNone/>
                </a:pPr>
                <a:r>
                  <a:rPr lang="en-US" dirty="0"/>
                  <a:t>C.F. Gauss (1822): instead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reduces to the </a:t>
                </a:r>
                <a:r>
                  <a:rPr lang="en-US" b="1" dirty="0">
                    <a:solidFill>
                      <a:srgbClr val="FF0000"/>
                    </a:solidFill>
                  </a:rPr>
                  <a:t>normal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If A has full rank, the solution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. This is called the method of least squares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minimizes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313415-47E5-4A13-ABF3-2EAB6EEA3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638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411B6A51-8E32-421A-BC56-68286E693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542" y="0"/>
            <a:ext cx="3036457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379AF-99E8-4047-A57B-6114D33C13F7}"/>
              </a:ext>
            </a:extLst>
          </p:cNvPr>
          <p:cNvSpPr txBox="1"/>
          <p:nvPr/>
        </p:nvSpPr>
        <p:spPr>
          <a:xfrm>
            <a:off x="9401175" y="2428875"/>
            <a:ext cx="2695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" dirty="0" err="1"/>
              <a:t>Amatulic</a:t>
            </a:r>
            <a:r>
              <a:rPr lang="en-US" sz="400" dirty="0"/>
              <a:t> at English Wikipedia (same as Anachronist on Wikimedia), Public domain, via Wikimedia Commons</a:t>
            </a:r>
            <a:br>
              <a:rPr lang="en-US" sz="400" dirty="0"/>
            </a:br>
            <a:r>
              <a:rPr lang="en-US" sz="400" dirty="0">
                <a:hlinkClick r:id="rId4"/>
              </a:rPr>
              <a:t>https://commons.wikimedia.org/wiki/File:Normdist_regression.png</a:t>
            </a:r>
            <a:r>
              <a:rPr lang="en-US" sz="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9787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A8F10-FF2F-4FAE-B6D2-1EDE5F44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“least absolute values”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5E5A8-DDEE-4663-B2DF-06DBECDC8E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Same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r>
                  <a:rPr lang="en-US" dirty="0"/>
                  <a:t> subject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which can be rewritten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solve using LP methods, but does not have a beautiful closed-form solution like least square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5E5A8-DDEE-4663-B2DF-06DBECDC8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982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632660-8C4A-4FA4-ACE5-54415ED3B9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four possibilities for LP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4FFBF49-6C58-44D9-A317-970DD2CF7F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9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2BB9AB-787E-486F-813C-5936E01686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Possibility 1: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2BB9AB-787E-486F-813C-5936E01686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7C703-ED97-4DF8-BC71-4F3B496532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Primal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Dual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Denote optimal value of (P)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optimal value of (D)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Weak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duality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dirty="0">
                          <a:latin typeface="Cambria Math" panose="02040503050406030204" pitchFamily="18" charset="0"/>
                        </a:rPr>
                        <m:t>yield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 are exactly 4 possibilities.</a:t>
                </a:r>
              </a:p>
              <a:p>
                <a:pPr marL="0" indent="0">
                  <a:buNone/>
                </a:pPr>
                <a:r>
                  <a:rPr lang="en-US" b="1" dirty="0"/>
                  <a:t>Possibility 1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Usual case, see for example the “orange” example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(P) feasible, (D) feasible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7C703-ED97-4DF8-BC71-4F3B496532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532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1DC68B-5070-4CB2-805A-CCA8241EE2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Possibility 2: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=+∞,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=+∞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1DC68B-5070-4CB2-805A-CCA8241EE2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FEF2A6-B537-4F96-A778-3ECD17A2B6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LP in standard form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dual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subject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to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 i.e.,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Here (P) optimal value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=+∞</m:t>
                    </m:r>
                  </m:oMath>
                </a14:m>
                <a:r>
                  <a:rPr lang="en-US" dirty="0"/>
                  <a:t>, i.e. (P) is feasible but unbounded above while (D) is infeasible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=+∞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(P) feasible unbounded above; (D) infeasible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FEF2A6-B537-4F96-A778-3ECD17A2B6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220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1DC68B-5070-4CB2-805A-CCA8241EE2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Possibility 3: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=−∞,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1DC68B-5070-4CB2-805A-CCA8241EE2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FEF2A6-B537-4F96-A778-3ECD17A2B6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LP in standard form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dual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subject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to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 i.e.,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(−1)⋅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Because (P) is infeasible,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en-US" dirty="0"/>
                  <a:t> while (D) is feasible but unbounded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=−∞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(P) Infeasible but (D) feasible unbounded below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FEF2A6-B537-4F96-A778-3ECD17A2B6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160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9777DB-CB52-4C40-9F9C-8FCC573512F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Possibility 4: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=−∞,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=+∞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9777DB-CB52-4C40-9F9C-8FCC573512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4CAC97-9D29-4F7E-9E8D-701B4EFD24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≥0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2×3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dual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≥1,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≥0,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≥0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Here (P) is infeasible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=−1)</m:t>
                    </m:r>
                  </m:oMath>
                </a14:m>
                <a:r>
                  <a:rPr lang="en-US" dirty="0"/>
                  <a:t> as is (D)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≤0&lt;1≤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So (P)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en-US" dirty="0"/>
                  <a:t> while (D)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=+∞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(P) infeasible, (D) infeasible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4CAC97-9D29-4F7E-9E8D-701B4EFD24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1979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E097-4F77-4DAF-BD66-520B1289C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(the four possibilities)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B27B43-91F2-4738-A13B-16047F6E5A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Primal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Dual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Weak duality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 exactly one of the following must hold</a:t>
                </a: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(P) and (D) both have solutions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(P) is unbounded above, (D) is infeasible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=+∞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(P) is infeasible, (D) is unbounded below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=−∞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(P) is infeasible, (D) is infeasible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=−∞&lt;+∞=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B27B43-91F2-4738-A13B-16047F6E5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280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443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798D9D-43C8-4511-9E6B-A5152F6E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“Orange” primal (P) and dual (D)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8E8F54D-763D-4FF9-85A9-AC18545ABF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 algn="ctr">
                  <a:buNone/>
                </a:pPr>
                <a:r>
                  <a:rPr lang="en-US" b="0" dirty="0"/>
                  <a:t>(P)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Subject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has dual</a:t>
                </a:r>
              </a:p>
              <a:p>
                <a:pPr marL="0" indent="0" algn="ctr">
                  <a:buNone/>
                </a:pPr>
                <a:r>
                  <a:rPr lang="en-US" dirty="0"/>
                  <a:t>(D)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+6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Subject to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8E8F54D-763D-4FF9-85A9-AC18545ABF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988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1111-9304-4328-9DEB-B4FF76E8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1AA62-FBD6-4754-B1FB-2F86E149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AIMMS Optimization Modeling, </a:t>
            </a:r>
            <a:r>
              <a:rPr lang="en-US" dirty="0" err="1"/>
              <a:t>Bisschop</a:t>
            </a:r>
            <a:r>
              <a:rPr lang="en-US" dirty="0"/>
              <a:t>, 2023 </a:t>
            </a:r>
            <a:r>
              <a:rPr lang="en-US" dirty="0">
                <a:hlinkClick r:id="rId2"/>
              </a:rPr>
              <a:t>https://documentation.aimms.com/_downloads/AIMMS_modeling.pdf</a:t>
            </a:r>
            <a:r>
              <a:rPr lang="en-US" dirty="0"/>
              <a:t> especially Part II General Optimization Modeling Tricks</a:t>
            </a:r>
          </a:p>
          <a:p>
            <a:r>
              <a:rPr lang="en-US" dirty="0"/>
              <a:t>Branch-and-bound example </a:t>
            </a:r>
            <a:r>
              <a:rPr lang="en-US" dirty="0">
                <a:hlinkClick r:id="rId3"/>
              </a:rPr>
              <a:t>http://web.tecnico.ulisboa.pt/mcasquilho/compute/_linpro/TaylorB_module_c.pdf</a:t>
            </a:r>
            <a:r>
              <a:rPr lang="en-US" dirty="0"/>
              <a:t> </a:t>
            </a:r>
          </a:p>
          <a:p>
            <a:r>
              <a:rPr lang="en-US" dirty="0"/>
              <a:t>AMPL stands for \a mathematical programming language". Developed by Robert </a:t>
            </a:r>
            <a:r>
              <a:rPr lang="en-US" dirty="0" err="1"/>
              <a:t>Fourer</a:t>
            </a:r>
            <a:r>
              <a:rPr lang="en-US" dirty="0"/>
              <a:t>, David Gay and Brian Kernighan, it is the most popular modeling language on the NEOS (network-enabled optimization system) server.</a:t>
            </a:r>
          </a:p>
          <a:p>
            <a:pPr lvl="1"/>
            <a:r>
              <a:rPr lang="en-US" dirty="0"/>
              <a:t>The AMPL book </a:t>
            </a:r>
            <a:r>
              <a:rPr lang="en-US" dirty="0">
                <a:hlinkClick r:id="rId4"/>
              </a:rPr>
              <a:t>https://ampl.com/resources/the-ampl-book/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Try AMPL online: </a:t>
            </a:r>
            <a:r>
              <a:rPr lang="en-US" dirty="0">
                <a:hlinkClick r:id="rId5"/>
              </a:rPr>
              <a:t>https://ampl.com/try-ampl/try-ampl-online/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NEOS Server: </a:t>
            </a:r>
            <a:r>
              <a:rPr lang="en-US" dirty="0">
                <a:hlinkClick r:id="rId6"/>
              </a:rPr>
              <a:t>https://neos-server.org/neos/</a:t>
            </a:r>
            <a:r>
              <a:rPr lang="en-US" dirty="0"/>
              <a:t> </a:t>
            </a:r>
          </a:p>
          <a:p>
            <a:r>
              <a:rPr lang="en-US" dirty="0"/>
              <a:t>George B. Dantzig and Mukund N. Thapa: Linear Programming I,II</a:t>
            </a:r>
          </a:p>
          <a:p>
            <a:r>
              <a:rPr lang="en-US" dirty="0"/>
              <a:t>Thomas S. Ferguson: Linear Programming, </a:t>
            </a:r>
            <a:r>
              <a:rPr lang="en-US" dirty="0">
                <a:hlinkClick r:id="rId7"/>
              </a:rPr>
              <a:t>https://www.math.ucla.edu/~tom/LP.pdf</a:t>
            </a:r>
            <a:r>
              <a:rPr lang="en-US" dirty="0"/>
              <a:t> </a:t>
            </a:r>
          </a:p>
          <a:p>
            <a:r>
              <a:rPr lang="en-US" dirty="0"/>
              <a:t>B. </a:t>
            </a:r>
            <a:r>
              <a:rPr lang="en-US" dirty="0" err="1"/>
              <a:t>Guenin</a:t>
            </a:r>
            <a:r>
              <a:rPr lang="en-US" dirty="0"/>
              <a:t>, J. </a:t>
            </a:r>
            <a:r>
              <a:rPr lang="en-US" dirty="0" err="1"/>
              <a:t>K¨onemann</a:t>
            </a:r>
            <a:r>
              <a:rPr lang="en-US" dirty="0"/>
              <a:t>, and L. </a:t>
            </a:r>
            <a:r>
              <a:rPr lang="en-US" dirty="0" err="1"/>
              <a:t>Tun¸cel</a:t>
            </a:r>
            <a:r>
              <a:rPr lang="en-US" dirty="0"/>
              <a:t>: A Gentle Introduction to Optimization</a:t>
            </a:r>
          </a:p>
          <a:p>
            <a:r>
              <a:rPr lang="en-US" dirty="0"/>
              <a:t>Frederick S. Hillier and Gerald J. Lieberman: Introduction to Operations Research</a:t>
            </a:r>
          </a:p>
          <a:p>
            <a:r>
              <a:rPr lang="en-US" dirty="0"/>
              <a:t>Wayne L. Winston: Operations Research</a:t>
            </a:r>
          </a:p>
          <a:p>
            <a:r>
              <a:rPr lang="en-US" dirty="0"/>
              <a:t>Wikipedia </a:t>
            </a:r>
          </a:p>
        </p:txBody>
      </p:sp>
    </p:spTree>
    <p:extLst>
      <p:ext uri="{BB962C8B-B14F-4D97-AF65-F5344CB8AC3E}">
        <p14:creationId xmlns:p14="http://schemas.microsoft.com/office/powerpoint/2010/main" val="957011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E3CB-752C-4046-914D-DA10DE17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the dual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810E55-F321-4E1B-B7EC-EAECA7C498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(D)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+6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Subject to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Use </a:t>
                </a:r>
                <a:r>
                  <a:rPr lang="en-US" dirty="0">
                    <a:hlinkClick r:id="rId2"/>
                  </a:rPr>
                  <a:t>https://online-optimizer.appspot.com/?model=builtin:default.mod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810E55-F321-4E1B-B7EC-EAECA7C49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CF1F0-39E3-497F-85AA-EB868887C43F}"/>
                  </a:ext>
                </a:extLst>
              </p:cNvPr>
              <p:cNvSpPr txBox="1"/>
              <p:nvPr/>
            </p:nvSpPr>
            <p:spPr>
              <a:xfrm>
                <a:off x="9339941" y="0"/>
                <a:ext cx="3090765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b="0" dirty="0"/>
                  <a:t>(P)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Subject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≤6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≤4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CF1F0-39E3-497F-85AA-EB868887C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941" y="0"/>
                <a:ext cx="3090765" cy="1754326"/>
              </a:xfrm>
              <a:prstGeom prst="rect">
                <a:avLst/>
              </a:prstGeom>
              <a:blipFill>
                <a:blip r:embed="rId4"/>
                <a:stretch>
                  <a:fillRect l="-1578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198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FB030-18B4-48A5-9DD8-82F757D3B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63"/>
          <a:stretch/>
        </p:blipFill>
        <p:spPr>
          <a:xfrm>
            <a:off x="0" y="0"/>
            <a:ext cx="5219700" cy="3980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A7615-7BC1-4570-AF48-46C5BEF4D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69"/>
          <a:stretch/>
        </p:blipFill>
        <p:spPr>
          <a:xfrm>
            <a:off x="5501562" y="0"/>
            <a:ext cx="5219700" cy="44826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911BE0-7B1E-40A1-B23E-A3F247C601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562"/>
          <a:stretch/>
        </p:blipFill>
        <p:spPr>
          <a:xfrm>
            <a:off x="0" y="4814596"/>
            <a:ext cx="6496050" cy="190937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100AC2E-F271-45B2-BC74-FFB971E718BC}"/>
              </a:ext>
            </a:extLst>
          </p:cNvPr>
          <p:cNvSpPr/>
          <p:nvPr/>
        </p:nvSpPr>
        <p:spPr>
          <a:xfrm>
            <a:off x="8668139" y="2174033"/>
            <a:ext cx="466530" cy="46653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7C7737-0A4C-4102-A26D-96548BC8C5ED}"/>
              </a:ext>
            </a:extLst>
          </p:cNvPr>
          <p:cNvSpPr/>
          <p:nvPr/>
        </p:nvSpPr>
        <p:spPr>
          <a:xfrm>
            <a:off x="2718319" y="5480179"/>
            <a:ext cx="466530" cy="111656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67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E3CB-752C-4046-914D-DA10DE17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the dual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810E55-F321-4E1B-B7EC-EAECA7C498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(D)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+6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Subject to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Use </a:t>
                </a:r>
                <a:r>
                  <a:rPr lang="en-US" dirty="0">
                    <a:hlinkClick r:id="rId2"/>
                  </a:rPr>
                  <a:t>https://online-optimizer.appspot.com/?model=builtin:default.mod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810E55-F321-4E1B-B7EC-EAECA7C49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81A7EB-4A61-457E-9A8B-1EEA1E98E7A7}"/>
                  </a:ext>
                </a:extLst>
              </p:cNvPr>
              <p:cNvSpPr txBox="1"/>
              <p:nvPr/>
            </p:nvSpPr>
            <p:spPr>
              <a:xfrm>
                <a:off x="9339941" y="0"/>
                <a:ext cx="3090765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b="0" dirty="0"/>
                  <a:t>(P)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Subject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≤6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≤4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81A7EB-4A61-457E-9A8B-1EEA1E98E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941" y="0"/>
                <a:ext cx="3090765" cy="1754326"/>
              </a:xfrm>
              <a:prstGeom prst="rect">
                <a:avLst/>
              </a:prstGeom>
              <a:blipFill>
                <a:blip r:embed="rId4"/>
                <a:stretch>
                  <a:fillRect l="-1578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148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465FD-E618-4247-9589-1CFA0180E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Deduce the primal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821476-D8F5-47C3-950F-1B7889FAB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8947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Each dual variable corresponds to a primal constraint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≤6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≤4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dirty="0">
                    <a:latin typeface="Cambria Math" panose="02040503050406030204" pitchFamily="18" charset="0"/>
                  </a:rPr>
                  <a:t>For each nonzero dual variable, the primal constraint is </a:t>
                </a:r>
                <a:r>
                  <a:rPr 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active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br>
                  <a:rPr lang="en-US" dirty="0">
                    <a:latin typeface="Cambria Math" panose="02040503050406030204" pitchFamily="18" charset="0"/>
                  </a:rPr>
                </a:br>
                <a:r>
                  <a:rPr lang="en-US" dirty="0">
                    <a:latin typeface="Cambria Math" panose="02040503050406030204" pitchFamily="18" charset="0"/>
                  </a:rPr>
                  <a:t>imply that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dirty="0">
                    <a:latin typeface="Cambria Math" panose="02040503050406030204" pitchFamily="18" charset="0"/>
                  </a:rPr>
                </a:br>
                <a:r>
                  <a:rPr lang="en-US" dirty="0">
                    <a:latin typeface="Cambria Math" panose="02040503050406030204" pitchFamily="18" charset="0"/>
                  </a:rPr>
                  <a:t>Solve the linear system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821476-D8F5-47C3-950F-1B7889FAB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89475"/>
              </a:xfrm>
              <a:blipFill>
                <a:blip r:embed="rId3"/>
                <a:stretch>
                  <a:fillRect l="-928" t="-2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E256FF-622B-4AC2-9E74-E5EF9B517871}"/>
                  </a:ext>
                </a:extLst>
              </p:cNvPr>
              <p:cNvSpPr txBox="1"/>
              <p:nvPr/>
            </p:nvSpPr>
            <p:spPr>
              <a:xfrm>
                <a:off x="9339941" y="0"/>
                <a:ext cx="3090765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b="0" dirty="0"/>
                  <a:t>(P)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Subject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≤6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≤4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≥0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E256FF-622B-4AC2-9E74-E5EF9B517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941" y="0"/>
                <a:ext cx="3090765" cy="1754326"/>
              </a:xfrm>
              <a:prstGeom prst="rect">
                <a:avLst/>
              </a:prstGeom>
              <a:blipFill>
                <a:blip r:embed="rId4"/>
                <a:stretch>
                  <a:fillRect l="-1578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229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10352</TotalTime>
  <Words>4115</Words>
  <Application>Microsoft Office PowerPoint</Application>
  <PresentationFormat>Widescreen</PresentationFormat>
  <Paragraphs>397</Paragraphs>
  <Slides>50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1_Office Theme</vt:lpstr>
      <vt:lpstr>DATA 585 Optimization</vt:lpstr>
      <vt:lpstr>Summary</vt:lpstr>
      <vt:lpstr>Menu</vt:lpstr>
      <vt:lpstr>Plot LP with 2 variables</vt:lpstr>
      <vt:lpstr>“Orange” primal (P) and dual (D)</vt:lpstr>
      <vt:lpstr>Solve the dual</vt:lpstr>
      <vt:lpstr>PowerPoint Presentation</vt:lpstr>
      <vt:lpstr>Solve the dual</vt:lpstr>
      <vt:lpstr>Deduce the primal solution</vt:lpstr>
      <vt:lpstr>PowerPoint Presentation</vt:lpstr>
      <vt:lpstr>More examples</vt:lpstr>
      <vt:lpstr>General comments</vt:lpstr>
      <vt:lpstr>Transportation problem</vt:lpstr>
      <vt:lpstr>The diet problem</vt:lpstr>
      <vt:lpstr>Interior Point Methods</vt:lpstr>
      <vt:lpstr>History: linear programming</vt:lpstr>
      <vt:lpstr>Key Ideas: Interior Point Method for Linear Programming</vt:lpstr>
      <vt:lpstr>History: nonlinear programming</vt:lpstr>
      <vt:lpstr>The revolution</vt:lpstr>
      <vt:lpstr>Weak duality revisited</vt:lpstr>
      <vt:lpstr>Complementarity</vt:lpstr>
      <vt:lpstr>Finding new updates for x, y, s</vt:lpstr>
      <vt:lpstr>Finding new updates for x, y, s</vt:lpstr>
      <vt:lpstr>Finding new updates for x, y, s</vt:lpstr>
      <vt:lpstr>Primal-dual affine scaling</vt:lpstr>
      <vt:lpstr>Simplex vs. Interior point</vt:lpstr>
      <vt:lpstr>“orange” example</vt:lpstr>
      <vt:lpstr>“orange” example</vt:lpstr>
      <vt:lpstr>Integer constraints</vt:lpstr>
      <vt:lpstr>Integer constraints</vt:lpstr>
      <vt:lpstr>Integer constraints</vt:lpstr>
      <vt:lpstr>A simple yet powerful observation!</vt:lpstr>
      <vt:lpstr>The Gomory cut</vt:lpstr>
      <vt:lpstr>Cutting plane algorithms</vt:lpstr>
      <vt:lpstr>Branch-and-cut algorithms</vt:lpstr>
      <vt:lpstr>Modeling tricks</vt:lpstr>
      <vt:lpstr>max⁡〖z=c^T x subject to Ax=b, x≥0〗</vt:lpstr>
      <vt:lpstr>max⁡〖z=c^T x subject to Ax=b, x≥0〗</vt:lpstr>
      <vt:lpstr>Integer programming tricks</vt:lpstr>
      <vt:lpstr>Integer programming tricks: product of variables</vt:lpstr>
      <vt:lpstr>Least-squares and “least absolute values”</vt:lpstr>
      <vt:lpstr>Classical least square (Gauss, 1822)</vt:lpstr>
      <vt:lpstr>“least absolute values”</vt:lpstr>
      <vt:lpstr>The four possibilities for LP</vt:lpstr>
      <vt:lpstr>Possibility 1: p=d∈R</vt:lpstr>
      <vt:lpstr>Possibility 2: p=+∞, d=+∞</vt:lpstr>
      <vt:lpstr>Possibility 3: p=-∞, d=-∞</vt:lpstr>
      <vt:lpstr>Possibility 4: p=-∞, d=+∞</vt:lpstr>
      <vt:lpstr>Summary (the four possibilities)</vt:lpstr>
      <vt:lpstr>Selected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585 Optimization</dc:title>
  <dc:creator>Lucet, Yves</dc:creator>
  <cp:lastModifiedBy>Lucet, Yves</cp:lastModifiedBy>
  <cp:revision>107</cp:revision>
  <dcterms:created xsi:type="dcterms:W3CDTF">2024-03-14T23:43:09Z</dcterms:created>
  <dcterms:modified xsi:type="dcterms:W3CDTF">2024-04-10T19:59:38Z</dcterms:modified>
</cp:coreProperties>
</file>